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4" r:id="rId3"/>
    <p:sldId id="268" r:id="rId4"/>
    <p:sldId id="280" r:id="rId5"/>
    <p:sldId id="282" r:id="rId6"/>
    <p:sldId id="283" r:id="rId7"/>
    <p:sldId id="281" r:id="rId8"/>
    <p:sldId id="284" r:id="rId9"/>
    <p:sldId id="286" r:id="rId10"/>
    <p:sldId id="276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2"/>
    <a:srgbClr val="213315"/>
    <a:srgbClr val="FFFFFF"/>
    <a:srgbClr val="F5FAF0"/>
    <a:srgbClr val="FDFEFC"/>
    <a:srgbClr val="ED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7209" autoAdjust="0"/>
  </p:normalViewPr>
  <p:slideViewPr>
    <p:cSldViewPr snapToGrid="0">
      <p:cViewPr varScale="1">
        <p:scale>
          <a:sx n="85" d="100"/>
          <a:sy n="85" d="100"/>
        </p:scale>
        <p:origin x="13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942DF-ED9A-4711-9232-52941E31EB5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9253C-7758-4072-B0A6-532B05D9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9253C-7758-4072-B0A6-532B05D90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2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95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3557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Дейността на модела е фокусирана върху работа с деца, отпаднали от училище или в риск от отпадане от училище, деца и младежи в неравностойно икономическо положение и от маргинализирани групи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713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350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898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21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3581399" y="1052096"/>
            <a:ext cx="5330231" cy="4786943"/>
            <a:chOff x="1072586" y="701733"/>
            <a:chExt cx="4902755" cy="4560310"/>
          </a:xfrm>
        </p:grpSpPr>
        <p:sp>
          <p:nvSpPr>
            <p:cNvPr id="10" name="矩形 9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2648372">
              <a:off x="1501313" y="788015"/>
              <a:ext cx="4474028" cy="4474028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648372">
              <a:off x="1313660" y="701733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9113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2024/4/4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16106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350101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2024/4/4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238149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2024/4/4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149037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2024/4/4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061428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2024/4/4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638938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2024/4/4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55629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22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2024/4/4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421997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2024/4/4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13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860705636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2024/4/4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135046"/>
      </p:ext>
    </p:extLst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2024/4/4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19980"/>
      </p:ext>
    </p:extLst>
  </p:cSld>
  <p:clrMapOvr>
    <a:masterClrMapping/>
  </p:clrMapOvr>
  <p:transition spd="slow"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59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Resize without losing quality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Change Fill Color &amp;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Line Color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Wowtemplates.in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FREE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85673855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1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8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C787-A6BD-4F91-8598-8EB948C50ED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7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2024/4/4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6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oic_kn@abv.b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8475" y="654456"/>
            <a:ext cx="8560699" cy="5993770"/>
            <a:chOff x="233862" y="270261"/>
            <a:chExt cx="8873137" cy="6052742"/>
          </a:xfrm>
        </p:grpSpPr>
        <p:sp>
          <p:nvSpPr>
            <p:cNvPr id="11" name="Rectangle 10"/>
            <p:cNvSpPr/>
            <p:nvPr/>
          </p:nvSpPr>
          <p:spPr>
            <a:xfrm>
              <a:off x="233862" y="270261"/>
              <a:ext cx="8873137" cy="6052742"/>
            </a:xfrm>
            <a:prstGeom prst="rect">
              <a:avLst/>
            </a:prstGeom>
            <a:solidFill>
              <a:srgbClr val="F8F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4686" y="990242"/>
              <a:ext cx="6277965" cy="15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altLang="zh-CN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Концепция за интегрирани териториални инвестиции (КИТИ): </a:t>
              </a:r>
              <a:r>
                <a:rPr lang="en-GB" altLang="zh-CN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BG16FFPR003-2.001-00</a:t>
              </a:r>
              <a:r>
                <a:rPr lang="en-US" altLang="zh-CN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78</a:t>
              </a:r>
              <a:endParaRPr lang="bg-BG" altLang="zh-CN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  <a:p>
              <a:pPr lvl="0" algn="ctr">
                <a:defRPr/>
              </a:pPr>
              <a:endParaRPr lang="bg-BG" altLang="zh-CN" sz="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  <a:p>
              <a:pPr lvl="0" algn="ctr">
                <a:defRPr/>
              </a:pPr>
              <a:r>
                <a:rPr lang="bg-BG" altLang="zh-CN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„</a:t>
              </a:r>
              <a:r>
                <a:rPr lang="ru-RU" altLang="zh-CN" sz="2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Равни възможности за социално включване и трудова </a:t>
              </a:r>
              <a:r>
                <a:rPr lang="ru-RU" altLang="zh-CN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заетост</a:t>
              </a:r>
              <a:r>
                <a:rPr lang="bg-BG" altLang="zh-CN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“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36382" y="453028"/>
              <a:ext cx="5382898" cy="35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bg-BG" sz="1600" u="sng" dirty="0">
                  <a:solidFill>
                    <a:srgbClr val="213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Регионален съвет за развитие на</a:t>
              </a:r>
              <a:r>
                <a:rPr lang="en-GB" sz="1600" u="sng" dirty="0">
                  <a:solidFill>
                    <a:srgbClr val="213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bg-BG" sz="1600" u="sng" dirty="0">
                  <a:solidFill>
                    <a:srgbClr val="213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Югозападен регион</a:t>
              </a:r>
              <a:endParaRPr lang="en-US" sz="1600" u="sng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233862" y="3109646"/>
              <a:ext cx="6935240" cy="295250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bg-BG" sz="33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 размер на БФП: </a:t>
              </a:r>
              <a:r>
                <a:rPr lang="bg-BG" sz="3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2 158 880 лв.</a:t>
              </a:r>
              <a:endPara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endParaRPr lang="bg-BG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bg-BG" sz="33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Водещ партньор/Кандидат:</a:t>
              </a:r>
            </a:p>
            <a:p>
              <a:pPr>
                <a:buFont typeface="Wingdings" panose="05000000000000000000" pitchFamily="2" charset="2"/>
                <a:buChar char="§"/>
              </a:pPr>
              <a:r>
                <a:rPr lang="bg-BG" sz="3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Кюстендил </a:t>
              </a:r>
            </a:p>
            <a:p>
              <a:pPr marL="0" indent="0">
                <a:lnSpc>
                  <a:spcPct val="120000"/>
                </a:lnSpc>
                <a:buNone/>
              </a:pPr>
              <a:r>
                <a:rPr lang="bg-BG" sz="33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Партньори</a:t>
              </a:r>
              <a:r>
                <a:rPr lang="bg-BG" sz="3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  <a:p>
              <a:pPr>
                <a:lnSpc>
                  <a:spcPct val="120000"/>
                </a:lnSpc>
                <a:buFont typeface="Wingdings" panose="05000000000000000000" pitchFamily="2" charset="2"/>
                <a:buChar char="§"/>
              </a:pPr>
              <a:r>
                <a:rPr lang="bg-BG" sz="3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Фондация „Тръст за социална алтернатива“ </a:t>
              </a:r>
            </a:p>
            <a:p>
              <a:pPr>
                <a:lnSpc>
                  <a:spcPct val="120000"/>
                </a:lnSpc>
                <a:buFont typeface="Wingdings" panose="05000000000000000000" pitchFamily="2" charset="2"/>
                <a:buChar char="§"/>
              </a:pPr>
              <a:r>
                <a:rPr lang="bg-BG" sz="3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ДГ „Мечта“ </a:t>
              </a:r>
            </a:p>
            <a:p>
              <a:pPr>
                <a:lnSpc>
                  <a:spcPct val="120000"/>
                </a:lnSpc>
                <a:buFont typeface="Wingdings" panose="05000000000000000000" pitchFamily="2" charset="2"/>
                <a:buChar char="§"/>
              </a:pPr>
              <a:r>
                <a:rPr lang="bg-BG" sz="3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ОУ „СВ. Паисий Хилендарски“</a:t>
              </a:r>
            </a:p>
            <a:p>
              <a:pPr marL="0" indent="0">
                <a:buNone/>
              </a:pPr>
              <a:endParaRPr lang="bg-BG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endPara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5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39" y="11162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8869174" y="4590659"/>
            <a:ext cx="2637060" cy="584775"/>
            <a:chOff x="5814629" y="5508220"/>
            <a:chExt cx="2637060" cy="584775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4" name="Rectangle 33"/>
            <p:cNvSpPr/>
            <p:nvPr/>
          </p:nvSpPr>
          <p:spPr>
            <a:xfrm>
              <a:off x="6269168" y="5508220"/>
              <a:ext cx="2182521" cy="58477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bg-BG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Място на изпълнение: </a:t>
              </a:r>
            </a:p>
            <a:p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Кюстендил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 descr="black Google Maps pin PNG transparent image download, size: 686x980p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4629" y="5568685"/>
              <a:ext cx="356828" cy="509754"/>
            </a:xfrm>
            <a:prstGeom prst="rect">
              <a:avLst/>
            </a:prstGeom>
            <a:grpFill/>
            <a:extLst/>
          </p:spPr>
        </p:pic>
      </p:grp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6338F98D-20E0-4691-9633-DC7D821289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808" y="992216"/>
            <a:ext cx="5388475" cy="34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4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2">
            <a:extLst>
              <a:ext uri="{FF2B5EF4-FFF2-40B4-BE49-F238E27FC236}">
                <a16:creationId xmlns:a16="http://schemas.microsoft.com/office/drawing/2014/main" id="{384E6BD7-7CF7-4566-9EE0-E06809481D98}"/>
              </a:ext>
            </a:extLst>
          </p:cNvPr>
          <p:cNvSpPr txBox="1"/>
          <p:nvPr/>
        </p:nvSpPr>
        <p:spPr>
          <a:xfrm>
            <a:off x="422836" y="3070579"/>
            <a:ext cx="10820897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Звено за публични консултации</a:t>
            </a: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ОБЛАСТЕН ИНФОРМАЦИОНЕН ЦЕНТЪР – КЮСТЕНДИЛ</a:t>
            </a:r>
          </a:p>
          <a:p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контакти:</a:t>
            </a: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078 52 12 02, 0876 172 766</a:t>
            </a:r>
          </a:p>
          <a:p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oic_kn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abv.bg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 Кюстендил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„Патриарх Евтимий“ № 18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сградата на читалище „Братство 1869“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26411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2423" y="1832862"/>
            <a:ext cx="81004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1 </a:t>
            </a:r>
            <a:r>
              <a:rPr lang="bg-BG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образователната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среда </a:t>
            </a:r>
            <a:r>
              <a:rPr lang="bg-BG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Закупуване на оборудване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обзавеждане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дидактически материали, консумативи и 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 ДГ и 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меропирятия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Дейност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"Преодоляване на негативни обществени нагласи" по Програма "Образование" в ДГ и ОУ.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Закупуването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предвидените материални и нематериални активи ще активира участието в организираните събития, ще повиши мотивацията на децата и ще развие способностите им за усвояване на нови знания в областите: бит, обичаи, занаяти и традиции на различните етноси, , фолклор, изкуство, спорт и др.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Отговорен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партньор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Община Кюстендил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543" y="1064018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612203" y="5331825"/>
            <a:ext cx="3579797" cy="1447533"/>
            <a:chOff x="9468862" y="4551628"/>
            <a:chExt cx="3579797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9468862" y="4551628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742693" y="4690619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39035" y="5420446"/>
              <a:ext cx="3509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200 000 </a:t>
              </a:r>
              <a:r>
                <a:rPr lang="ru-RU" sz="1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лв</a:t>
              </a: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kumimoji="0" lang="bg-BG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06465" y="732913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4740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3170" y="1531276"/>
            <a:ext cx="810044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1  </a:t>
            </a:r>
            <a:r>
              <a:rPr lang="bg-BG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„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Заедно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пъстър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свят” </a:t>
            </a:r>
            <a:endParaRPr lang="en-GB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„Заедно в пъстър цвят“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модел за професионална квалификация и подкрепа на образователни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специалисти. В рамките на дейността се предвижда провеждане на 5 тридневни обучения  за 110 учители.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основата на обучението стоят ценностите на антидискриминация, непредубеденост, равнопоставеност и уважение към многообразието в нашите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Програмата ще бъде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фокусирана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върху преодоляване на ниските очаквания към ромските ученици и преодоляване на предубедеността в образователния процес.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Отговорен партньор: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Фондация „Тръст за социална алтернатива“</a:t>
            </a:r>
            <a:endParaRPr lang="bg-BG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543" y="1064018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612203" y="5331825"/>
            <a:ext cx="3579797" cy="1447533"/>
            <a:chOff x="9468862" y="4551628"/>
            <a:chExt cx="3579797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9468862" y="4551628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742693" y="4690619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39035" y="5420446"/>
              <a:ext cx="3509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150 850 лв</a:t>
              </a: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kumimoji="0" lang="bg-BG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06465" y="732913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 Образование</a:t>
            </a:r>
            <a:r>
              <a:rPr kumimoji="0" lang="bg-BG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8883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4227" y="1297819"/>
            <a:ext cx="810044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2  </a:t>
            </a:r>
            <a:r>
              <a:rPr lang="bg-BG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подходи при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преподаване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учебните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GB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ОУ „СВ.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Паисий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Хилендарски“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бъде предложен модела за иновация на „Лятна СТАРТ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развиване на знания, умения и нагласи на ученици и младежи, с цел мотивация и насърчаване за постигне на високи академични и личностни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 на безплатен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достъп на учителите и директорите до ресурси и обучения за иновативно преподаване на различните учебни предмети и включващо управление на клас/урок;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Изготвяне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всеобхватен пътеводител за повишаване образователните резултати на учениците, вкл.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произход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бедни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семейства и др. на база на наблюденията на експертите по време на изпълнение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дейността.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Отговорен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партньор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Фондация „Тръст за социална алтернатива“</a:t>
            </a:r>
            <a:endParaRPr lang="bg-BG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543" y="1064018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612203" y="5331825"/>
            <a:ext cx="3579797" cy="1447533"/>
            <a:chOff x="9468862" y="4551628"/>
            <a:chExt cx="3579797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9468862" y="4551628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742693" y="4690619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39035" y="5420446"/>
              <a:ext cx="35096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endParaRPr kumimoji="0" lang="bg-BG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06465" y="732913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 Образование</a:t>
            </a:r>
            <a:r>
              <a:rPr kumimoji="0" lang="bg-BG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08CF8A28-6315-4B58-A228-B9268E416F75}"/>
              </a:ext>
            </a:extLst>
          </p:cNvPr>
          <p:cNvSpPr/>
          <p:nvPr/>
        </p:nvSpPr>
        <p:spPr>
          <a:xfrm>
            <a:off x="9761826" y="6200643"/>
            <a:ext cx="10550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103 920 лв.</a:t>
            </a:r>
          </a:p>
        </p:txBody>
      </p:sp>
    </p:spTree>
    <p:extLst>
      <p:ext uri="{BB962C8B-B14F-4D97-AF65-F5344CB8AC3E}">
        <p14:creationId xmlns:p14="http://schemas.microsoft.com/office/powerpoint/2010/main" val="128168913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2126" y="1832862"/>
            <a:ext cx="810044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3  </a:t>
            </a:r>
            <a:r>
              <a:rPr lang="bg-BG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Преодоляване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нагласи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GB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Организиране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различни мероприятия в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ОУ „СВ. Паисий Хилендарски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и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ДГ „Мечта“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 създаване на нагласи при децата и техните родители от различни етноси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толерантност, чрез включването им в съвместни дейности с оглед за подобряване на образователната среда в детските градини и училища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Отговорен партньор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ДГ „Мечта“ и ОУ „Св. Паисий Хилендарски“</a:t>
            </a:r>
            <a:endParaRPr lang="bg-BG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543" y="1064018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612203" y="5331825"/>
            <a:ext cx="3579797" cy="1447533"/>
            <a:chOff x="9468862" y="4551628"/>
            <a:chExt cx="3579797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9468862" y="4551628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742693" y="4690619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39035" y="5420446"/>
              <a:ext cx="35096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endParaRPr kumimoji="0" lang="bg-BG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06465" y="732913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 Образование</a:t>
            </a:r>
            <a:r>
              <a:rPr kumimoji="0" lang="bg-BG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08CF8A28-6315-4B58-A228-B9268E416F75}"/>
              </a:ext>
            </a:extLst>
          </p:cNvPr>
          <p:cNvSpPr/>
          <p:nvPr/>
        </p:nvSpPr>
        <p:spPr>
          <a:xfrm>
            <a:off x="9761826" y="6200643"/>
            <a:ext cx="9653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24 000 лв.</a:t>
            </a:r>
          </a:p>
        </p:txBody>
      </p:sp>
    </p:spTree>
    <p:extLst>
      <p:ext uri="{BB962C8B-B14F-4D97-AF65-F5344CB8AC3E}">
        <p14:creationId xmlns:p14="http://schemas.microsoft.com/office/powerpoint/2010/main" val="313019467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4846" y="1687020"/>
            <a:ext cx="810044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1 </a:t>
            </a:r>
            <a:r>
              <a:rPr lang="bg-BG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Идентифициране, обучение и включване на лица в трудова заетост</a:t>
            </a:r>
            <a:r>
              <a:rPr lang="bg-BG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 служители от Община Кюстендил ще идентифицират лица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целевата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безработни и неактивни лица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включване в трудова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Организиране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на 40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от всички идентифицирани лица.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срещи със заинтересовани работодатели на територията на община Кюстендил с цел да се проучи възможността за осигуряване на субсидирана заетост както и възможностите за започване на работа при различните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Отговорен партньор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Община Кюстендил и Фондация Тръст за социална алтернатива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543" y="1064018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612203" y="5331825"/>
            <a:ext cx="3579797" cy="1447533"/>
            <a:chOff x="9468862" y="4551628"/>
            <a:chExt cx="3579797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9468862" y="4551628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742693" y="4690619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39035" y="5420446"/>
              <a:ext cx="35096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endParaRPr kumimoji="0" lang="bg-BG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06465" y="732913"/>
            <a:ext cx="8827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човешките ресурси“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8A4C95CF-3941-4C20-8FA3-2338AFB10D30}"/>
              </a:ext>
            </a:extLst>
          </p:cNvPr>
          <p:cNvSpPr/>
          <p:nvPr/>
        </p:nvSpPr>
        <p:spPr>
          <a:xfrm>
            <a:off x="9760009" y="6179108"/>
            <a:ext cx="1269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580 110,00 лв.</a:t>
            </a:r>
          </a:p>
        </p:txBody>
      </p:sp>
    </p:spTree>
    <p:extLst>
      <p:ext uri="{BB962C8B-B14F-4D97-AF65-F5344CB8AC3E}">
        <p14:creationId xmlns:p14="http://schemas.microsoft.com/office/powerpoint/2010/main" val="380041358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4491" y="2035363"/>
            <a:ext cx="810044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2 </a:t>
            </a:r>
            <a:r>
              <a:rPr lang="bg-BG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„Включване в трудова заетост“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наети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вече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преминали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квалификация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заявили желание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заетост, при работодатели,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преминали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срещи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изявили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желание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наемат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Отговорен партньор: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 Кюстендил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543" y="1064018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667543" y="5331825"/>
            <a:ext cx="3579797" cy="1447533"/>
            <a:chOff x="9468862" y="4551628"/>
            <a:chExt cx="3579797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9468862" y="4551628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742693" y="4690619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39035" y="5420446"/>
              <a:ext cx="35096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endParaRPr kumimoji="0" lang="bg-BG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06465" y="732913"/>
            <a:ext cx="8827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човешките ресурси“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8A4C95CF-3941-4C20-8FA3-2338AFB10D30}"/>
              </a:ext>
            </a:extLst>
          </p:cNvPr>
          <p:cNvSpPr/>
          <p:nvPr/>
        </p:nvSpPr>
        <p:spPr>
          <a:xfrm>
            <a:off x="9760009" y="6179108"/>
            <a:ext cx="12346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1 100 000 лв.</a:t>
            </a:r>
          </a:p>
        </p:txBody>
      </p:sp>
    </p:spTree>
    <p:extLst>
      <p:ext uri="{BB962C8B-B14F-4D97-AF65-F5344CB8AC3E}">
        <p14:creationId xmlns:p14="http://schemas.microsoft.com/office/powerpoint/2010/main" val="2151682914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122" y="299058"/>
            <a:ext cx="3186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Резюме на КИТИ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384E6BD7-7CF7-4566-9EE0-E06809481D98}"/>
              </a:ext>
            </a:extLst>
          </p:cNvPr>
          <p:cNvSpPr txBox="1"/>
          <p:nvPr/>
        </p:nvSpPr>
        <p:spPr>
          <a:xfrm>
            <a:off x="269797" y="822278"/>
            <a:ext cx="11148968" cy="532453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Настоящата Концепция включва община Кюстендил като водещ партньор с партньори – Фондация „Тръст за социална алтернатива“, VІ ОУ "Св.П.Хилендарски" и ДГ "Мечта". Концепцията ще се изпълнява на територията на община Кюстендил и дейностите по нея ше бъдат финансирани от три програми: Програма „Образование“,  Програма „Развитие на регионите“ и Програма „Развитие на човешките ресурси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Общата цел на концепцията е повишаване качеството на живот, социалното включване и намаляване на бедността, както и до трайната интеграция на най-маргинализираните общности, вкл. ромите чрез реализацията на комплексни мерки и прилагането на интегриран подход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Концепцията за интегрираната териториална инвестиция 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предвижда закупуване на оборудване, материали и консумативи за провеждане на различни образователни мероприятия, организирани от партньорите ДГ и ОУ и  обучения на техните учители от Фондация „Тръст за социална алтернатива“ в рамките на концепцията по Програма „Образование“. Настоящата концепция насърчава междуучилищният/ДГ обмен и споделяне на образователни ресурси, включително съвместни дейности между училища/ДГ с концентрация на уязвими групи и такива с ниска или без концентрация на уязвими групи, включително обменни визити, при организираните събития. </a:t>
            </a:r>
          </a:p>
        </p:txBody>
      </p:sp>
    </p:spTree>
    <p:extLst>
      <p:ext uri="{BB962C8B-B14F-4D97-AF65-F5344CB8AC3E}">
        <p14:creationId xmlns:p14="http://schemas.microsoft.com/office/powerpoint/2010/main" val="4165755082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122" y="299058"/>
            <a:ext cx="3186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Резюме на КИТИ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384E6BD7-7CF7-4566-9EE0-E06809481D98}"/>
              </a:ext>
            </a:extLst>
          </p:cNvPr>
          <p:cNvSpPr txBox="1"/>
          <p:nvPr/>
        </p:nvSpPr>
        <p:spPr>
          <a:xfrm>
            <a:off x="269797" y="822278"/>
            <a:ext cx="11148968" cy="470898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Предвидените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за учители в проектна идея ще се осъществят чрез разработените комплексни програми от партньора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„Тръст за социална алтернатива“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десегрегация на училищата, превенция на вторичната сегрегация и против дискриминацията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 мултидисциплинарен екип от специалисти, Община Кюстендил предвижда работа с представители на ромската общност и хора в риск от социална изолация и социално изключване и в риск от изпадане в бедност, чрез индентифицирането им сред общността. На част от идентифицираните лица ще бъде предоставено обучение за придобиване на професионална квалификация и реализиране на активни мерки за достъп на пазара на труда. Следствие на работата на мултидисциплинарен екип от специалисти и желанието на целевите групи се предвижда да бъдат обучени лица за придобиване на професионална квалификация. След приключване на обученията Община Кюстендил ще предостави възможност за включване в трудова заетост за на лицата преминали курса на обучение с цел удовлетворяване на нуждите на работодатели в региона.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9150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n5420r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1158</Words>
  <Application>Microsoft Office PowerPoint</Application>
  <PresentationFormat>Widescreen</PresentationFormat>
  <Paragraphs>90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微软雅黑</vt:lpstr>
      <vt:lpstr>Arial</vt:lpstr>
      <vt:lpstr>Calibri</vt:lpstr>
      <vt:lpstr>Calibri Light</vt:lpstr>
      <vt:lpstr>等线</vt:lpstr>
      <vt:lpstr>Times New Roman</vt:lpstr>
      <vt:lpstr>Wingdings</vt:lpstr>
      <vt:lpstr>字魂105号-简雅黑</vt:lpstr>
      <vt:lpstr>思源宋体 CN</vt:lpstr>
      <vt:lpstr>Office Theme</vt:lpstr>
      <vt:lpstr>www.jpppt.com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за интегрирани териториални инвестиции (КИТИ) № … „…………….“</dc:title>
  <dc:creator>EVELINA DIMITROVA STOYANOVA-TODOROVA</dc:creator>
  <cp:lastModifiedBy>Admin</cp:lastModifiedBy>
  <cp:revision>76</cp:revision>
  <dcterms:created xsi:type="dcterms:W3CDTF">2023-11-02T09:02:19Z</dcterms:created>
  <dcterms:modified xsi:type="dcterms:W3CDTF">2024-04-04T11:36:39Z</dcterms:modified>
</cp:coreProperties>
</file>